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7" r:id="rId2"/>
    <p:sldId id="290" r:id="rId3"/>
    <p:sldId id="291" r:id="rId4"/>
    <p:sldId id="258" r:id="rId5"/>
    <p:sldId id="295" r:id="rId6"/>
    <p:sldId id="264" r:id="rId7"/>
    <p:sldId id="296" r:id="rId8"/>
    <p:sldId id="298" r:id="rId9"/>
    <p:sldId id="275" r:id="rId10"/>
    <p:sldId id="277" r:id="rId11"/>
    <p:sldId id="278" r:id="rId12"/>
    <p:sldId id="299" r:id="rId13"/>
    <p:sldId id="279" r:id="rId14"/>
    <p:sldId id="300" r:id="rId15"/>
    <p:sldId id="282" r:id="rId16"/>
    <p:sldId id="286" r:id="rId17"/>
    <p:sldId id="294" r:id="rId18"/>
    <p:sldId id="287" r:id="rId19"/>
    <p:sldId id="28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-162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2C41-3E0D-4FE7-B224-2C2E52B8903B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915D3-8D93-4571-99AC-09B1E583FAF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5456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 userDrawn="1"/>
        </p:nvSpPr>
        <p:spPr>
          <a:xfrm>
            <a:off x="-678058" y="-306643"/>
            <a:ext cx="9414907" cy="2500651"/>
          </a:xfrm>
          <a:prstGeom prst="roundRect">
            <a:avLst/>
          </a:prstGeom>
          <a:noFill/>
          <a:ln w="952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522311" y="2081396"/>
            <a:ext cx="1281901" cy="4250391"/>
            <a:chOff x="522310" y="2097049"/>
            <a:chExt cx="1281731" cy="4249828"/>
          </a:xfrm>
        </p:grpSpPr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2435" y="2097049"/>
              <a:ext cx="1279358" cy="1030993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2435" y="3170654"/>
              <a:ext cx="1279358" cy="1030993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2310" y="4240438"/>
              <a:ext cx="1279483" cy="1030993"/>
            </a:xfrm>
            <a:prstGeom prst="rect">
              <a:avLst/>
            </a:prstGeom>
          </p:spPr>
        </p:pic>
        <p:grpSp>
          <p:nvGrpSpPr>
            <p:cNvPr id="4" name="Grouper 4"/>
            <p:cNvGrpSpPr/>
            <p:nvPr userDrawn="1"/>
          </p:nvGrpSpPr>
          <p:grpSpPr>
            <a:xfrm>
              <a:off x="522441" y="3125952"/>
              <a:ext cx="1281600" cy="2194120"/>
              <a:chOff x="522441" y="3121030"/>
              <a:chExt cx="1281600" cy="2194120"/>
            </a:xfrm>
          </p:grpSpPr>
          <p:pic>
            <p:nvPicPr>
              <p:cNvPr id="18" name="Image 17"/>
              <p:cNvPicPr>
                <a:picLocks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2441" y="3121030"/>
                <a:ext cx="1281600" cy="46800"/>
              </a:xfrm>
              <a:prstGeom prst="rect">
                <a:avLst/>
              </a:prstGeom>
            </p:spPr>
          </p:pic>
          <p:pic>
            <p:nvPicPr>
              <p:cNvPr id="39" name="Image 38"/>
              <p:cNvPicPr>
                <a:picLocks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2441" y="4193871"/>
                <a:ext cx="1281600" cy="46800"/>
              </a:xfrm>
              <a:prstGeom prst="rect">
                <a:avLst/>
              </a:prstGeom>
            </p:spPr>
          </p:pic>
          <p:pic>
            <p:nvPicPr>
              <p:cNvPr id="41" name="Image 40"/>
              <p:cNvPicPr>
                <a:picLocks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2441" y="5261150"/>
                <a:ext cx="1278000" cy="54000"/>
              </a:xfrm>
              <a:prstGeom prst="rect">
                <a:avLst/>
              </a:prstGeom>
            </p:spPr>
          </p:pic>
        </p:grpSp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2310" y="5315884"/>
              <a:ext cx="1279358" cy="1030993"/>
            </a:xfrm>
            <a:prstGeom prst="rect">
              <a:avLst/>
            </a:prstGeom>
          </p:spPr>
        </p:pic>
      </p:grpSp>
      <p:sp>
        <p:nvSpPr>
          <p:cNvPr id="34" name="Rectangle à coins arrondis 33"/>
          <p:cNvSpPr/>
          <p:nvPr userDrawn="1"/>
        </p:nvSpPr>
        <p:spPr>
          <a:xfrm>
            <a:off x="-1760009" y="-744389"/>
            <a:ext cx="9262175" cy="2500651"/>
          </a:xfrm>
          <a:prstGeom prst="roundRect">
            <a:avLst/>
          </a:prstGeom>
          <a:noFill/>
          <a:ln w="952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à coins arrondis 39"/>
          <p:cNvSpPr/>
          <p:nvPr userDrawn="1"/>
        </p:nvSpPr>
        <p:spPr>
          <a:xfrm>
            <a:off x="2177016" y="2639686"/>
            <a:ext cx="6125627" cy="3088640"/>
          </a:xfrm>
          <a:prstGeom prst="roundRect">
            <a:avLst/>
          </a:prstGeom>
          <a:gradFill flip="none" rotWithShape="1">
            <a:gsLst>
              <a:gs pos="0">
                <a:srgbClr val="12355D"/>
              </a:gs>
              <a:gs pos="84000">
                <a:srgbClr val="1B5495"/>
              </a:gs>
            </a:gsLst>
            <a:lin ang="15360000" scaled="0"/>
            <a:tileRect/>
          </a:gradFill>
          <a:ln/>
          <a:effectLst>
            <a:outerShdw blurRad="40005" dist="19939" dir="426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space réservé du titre 1"/>
          <p:cNvSpPr>
            <a:spLocks noGrp="1"/>
          </p:cNvSpPr>
          <p:nvPr userDrawn="1">
            <p:ph type="title" hasCustomPrompt="1"/>
          </p:nvPr>
        </p:nvSpPr>
        <p:spPr>
          <a:xfrm>
            <a:off x="2328329" y="2937299"/>
            <a:ext cx="5821449" cy="103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85826" y="1150163"/>
            <a:ext cx="208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/>
                </a:solidFill>
              </a:rPr>
              <a:t>_________________________</a:t>
            </a:r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29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 userDrawn="1"/>
        </p:nvSpPr>
        <p:spPr>
          <a:xfrm>
            <a:off x="-486529" y="6542369"/>
            <a:ext cx="9609076" cy="1766065"/>
          </a:xfrm>
          <a:prstGeom prst="roundRect">
            <a:avLst/>
          </a:prstGeom>
          <a:gradFill flip="none" rotWithShape="1">
            <a:gsLst>
              <a:gs pos="23000">
                <a:srgbClr val="FF7600"/>
              </a:gs>
              <a:gs pos="81000">
                <a:srgbClr val="E4620C"/>
              </a:gs>
            </a:gsLst>
            <a:lin ang="0" scaled="1"/>
            <a:tileRect/>
          </a:gradFill>
          <a:ln/>
          <a:effectLst>
            <a:outerShdw blurRad="40005" dist="19939" dir="72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834292"/>
            <a:ext cx="8229600" cy="441381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     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Cliquez pour modifier les styles du texte du masque      </a:t>
            </a:r>
          </a:p>
          <a:p>
            <a:pPr lvl="1"/>
            <a:r>
              <a:rPr lang="fr-FR" dirty="0" smtClean="0"/>
              <a:t>Deuxième </a:t>
            </a:r>
            <a:r>
              <a:rPr lang="fr-FR" dirty="0" err="1" smtClean="0"/>
              <a:t>niveu</a:t>
            </a:r>
            <a:endParaRPr lang="fr-FR" dirty="0" smtClean="0"/>
          </a:p>
          <a:p>
            <a:pPr lvl="0"/>
            <a:r>
              <a:rPr lang="fr-FR" dirty="0" smtClean="0"/>
              <a:t>Cliquez pour modifier les styles du texte du masque     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Cliquez pour modifier les styles du texte du masque     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7" name="Rectangle à coins arrondis 16"/>
          <p:cNvSpPr/>
          <p:nvPr userDrawn="1"/>
        </p:nvSpPr>
        <p:spPr>
          <a:xfrm>
            <a:off x="-442876" y="0"/>
            <a:ext cx="9630529" cy="20698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40005" dist="19939" dir="426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à coins arrondis 17"/>
          <p:cNvSpPr/>
          <p:nvPr userDrawn="1"/>
        </p:nvSpPr>
        <p:spPr>
          <a:xfrm>
            <a:off x="-442876" y="0"/>
            <a:ext cx="6996077" cy="1782857"/>
          </a:xfrm>
          <a:prstGeom prst="roundRect">
            <a:avLst/>
          </a:prstGeom>
          <a:gradFill flip="none" rotWithShape="1">
            <a:gsLst>
              <a:gs pos="0">
                <a:srgbClr val="12355D"/>
              </a:gs>
              <a:gs pos="84000">
                <a:srgbClr val="1B5495"/>
              </a:gs>
            </a:gsLst>
            <a:lin ang="15360000" scaled="0"/>
            <a:tileRect/>
          </a:gradFill>
          <a:ln/>
          <a:effectLst>
            <a:outerShdw blurRad="40005" dist="19939" dir="426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/>
          </a:p>
        </p:txBody>
      </p:sp>
      <p:sp>
        <p:nvSpPr>
          <p:cNvPr id="27" name="Espace réservé de la date 6"/>
          <p:cNvSpPr txBox="1">
            <a:spLocks/>
          </p:cNvSpPr>
          <p:nvPr userDrawn="1"/>
        </p:nvSpPr>
        <p:spPr>
          <a:xfrm>
            <a:off x="457200" y="6042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109B0A-FF9D-5448-9B27-E3E411293A92}" type="datetime1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3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52568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68634-2E52-6641-84FF-0A76883E3E4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199" y="6525683"/>
            <a:ext cx="529045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3ème Congrès des Représentants des usagers  FHP-MCO - 20 septembre 2012</a:t>
            </a:r>
          </a:p>
        </p:txBody>
      </p:sp>
      <p:grpSp>
        <p:nvGrpSpPr>
          <p:cNvPr id="2" name="Grouper 20"/>
          <p:cNvGrpSpPr/>
          <p:nvPr userDrawn="1"/>
        </p:nvGrpSpPr>
        <p:grpSpPr>
          <a:xfrm>
            <a:off x="7908876" y="5830753"/>
            <a:ext cx="983973" cy="585830"/>
            <a:chOff x="3776578" y="2911776"/>
            <a:chExt cx="2605907" cy="1551484"/>
          </a:xfrm>
        </p:grpSpPr>
        <p:pic>
          <p:nvPicPr>
            <p:cNvPr id="22" name="Image 21" descr="FHP détouré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76578" y="2911776"/>
              <a:ext cx="871758" cy="417589"/>
            </a:xfrm>
            <a:prstGeom prst="rect">
              <a:avLst/>
            </a:prstGeom>
          </p:spPr>
        </p:pic>
        <p:pic>
          <p:nvPicPr>
            <p:cNvPr id="24" name="Image 23" descr="Logo FHP powerpoint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03790" y="3329365"/>
              <a:ext cx="2578695" cy="1133895"/>
            </a:xfrm>
            <a:prstGeom prst="rect">
              <a:avLst/>
            </a:prstGeom>
          </p:spPr>
        </p:pic>
      </p:grp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0" y="280222"/>
            <a:ext cx="6335486" cy="126709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/>
          </p:nvPr>
        </p:nvSpPr>
        <p:spPr>
          <a:xfrm>
            <a:off x="0" y="280988"/>
            <a:ext cx="6335713" cy="10255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289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 userDrawn="1"/>
        </p:nvSpPr>
        <p:spPr>
          <a:xfrm>
            <a:off x="457200" y="274638"/>
            <a:ext cx="62173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-601421" y="6542368"/>
            <a:ext cx="9723967" cy="1766065"/>
          </a:xfrm>
          <a:prstGeom prst="roundRect">
            <a:avLst/>
          </a:prstGeom>
          <a:gradFill flip="none" rotWithShape="1">
            <a:gsLst>
              <a:gs pos="23000">
                <a:srgbClr val="FF7600"/>
              </a:gs>
              <a:gs pos="81000">
                <a:srgbClr val="E4620C"/>
              </a:gs>
            </a:gsLst>
            <a:lin ang="0" scaled="1"/>
            <a:tileRect/>
          </a:gradFill>
          <a:ln/>
          <a:effectLst>
            <a:outerShdw blurRad="40005" dist="19939" dir="72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-807135" y="-774061"/>
            <a:ext cx="9699984" cy="4360328"/>
          </a:xfrm>
          <a:prstGeom prst="roundRect">
            <a:avLst/>
          </a:prstGeom>
          <a:gradFill flip="none" rotWithShape="1">
            <a:gsLst>
              <a:gs pos="23000">
                <a:srgbClr val="FF7600"/>
              </a:gs>
              <a:gs pos="81000">
                <a:srgbClr val="E4620C"/>
              </a:gs>
            </a:gsLst>
            <a:lin ang="0" scaled="1"/>
            <a:tileRect/>
          </a:gradFill>
          <a:ln/>
          <a:effectLst>
            <a:outerShdw blurRad="40005" dist="19939" dir="426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à coins arrondis 10"/>
          <p:cNvSpPr/>
          <p:nvPr userDrawn="1"/>
        </p:nvSpPr>
        <p:spPr>
          <a:xfrm>
            <a:off x="-601420" y="-487680"/>
            <a:ext cx="8839466" cy="3666175"/>
          </a:xfrm>
          <a:prstGeom prst="roundRect">
            <a:avLst/>
          </a:prstGeom>
          <a:gradFill flip="none" rotWithShape="1">
            <a:gsLst>
              <a:gs pos="0">
                <a:srgbClr val="12355D"/>
              </a:gs>
              <a:gs pos="84000">
                <a:srgbClr val="1B5495"/>
              </a:gs>
            </a:gsLst>
            <a:lin ang="15360000" scaled="0"/>
            <a:tileRect/>
          </a:gradFill>
          <a:ln/>
          <a:effectLst>
            <a:outerShdw blurRad="40005" dist="19939" dir="426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-1277891" y="-1339847"/>
            <a:ext cx="9803079" cy="4661039"/>
          </a:xfrm>
          <a:prstGeom prst="roundRect">
            <a:avLst/>
          </a:prstGeom>
          <a:noFill/>
          <a:ln w="952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Rectangle à coins arrondis 12"/>
          <p:cNvSpPr/>
          <p:nvPr userDrawn="1"/>
        </p:nvSpPr>
        <p:spPr>
          <a:xfrm>
            <a:off x="-642780" y="-930983"/>
            <a:ext cx="9697119" cy="4623074"/>
          </a:xfrm>
          <a:prstGeom prst="roundRect">
            <a:avLst/>
          </a:prstGeom>
          <a:noFill/>
          <a:ln w="952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r 25"/>
          <p:cNvGrpSpPr/>
          <p:nvPr userDrawn="1"/>
        </p:nvGrpSpPr>
        <p:grpSpPr>
          <a:xfrm>
            <a:off x="-3046652" y="-2126683"/>
            <a:ext cx="15459251" cy="11825908"/>
            <a:chOff x="-3046652" y="-2126683"/>
            <a:chExt cx="15459251" cy="11825908"/>
          </a:xfrm>
        </p:grpSpPr>
        <p:sp>
          <p:nvSpPr>
            <p:cNvPr id="19" name="ZoneTexte 18"/>
            <p:cNvSpPr txBox="1"/>
            <p:nvPr userDrawn="1"/>
          </p:nvSpPr>
          <p:spPr>
            <a:xfrm>
              <a:off x="-807135" y="6904884"/>
              <a:ext cx="10594539" cy="2794341"/>
            </a:xfrm>
            <a:prstGeom prst="rect">
              <a:avLst/>
            </a:prstGeom>
            <a:solidFill>
              <a:srgbClr val="8891A0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0" name="ZoneTexte 19"/>
            <p:cNvSpPr txBox="1"/>
            <p:nvPr userDrawn="1"/>
          </p:nvSpPr>
          <p:spPr>
            <a:xfrm>
              <a:off x="-3046652" y="-259611"/>
              <a:ext cx="2974135" cy="8353450"/>
            </a:xfrm>
            <a:prstGeom prst="rect">
              <a:avLst/>
            </a:prstGeom>
            <a:solidFill>
              <a:srgbClr val="8891A0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1" name="ZoneTexte 20"/>
            <p:cNvSpPr txBox="1"/>
            <p:nvPr userDrawn="1"/>
          </p:nvSpPr>
          <p:spPr>
            <a:xfrm>
              <a:off x="-3046652" y="-2126683"/>
              <a:ext cx="12620522" cy="2104229"/>
            </a:xfrm>
            <a:prstGeom prst="rect">
              <a:avLst/>
            </a:prstGeom>
            <a:solidFill>
              <a:srgbClr val="8891A0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2" name="ZoneTexte 21"/>
            <p:cNvSpPr txBox="1"/>
            <p:nvPr userDrawn="1"/>
          </p:nvSpPr>
          <p:spPr>
            <a:xfrm>
              <a:off x="9187924" y="-2126683"/>
              <a:ext cx="3224675" cy="10996426"/>
            </a:xfrm>
            <a:prstGeom prst="rect">
              <a:avLst/>
            </a:prstGeom>
            <a:solidFill>
              <a:srgbClr val="8891A0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2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457201" y="176373"/>
            <a:ext cx="7480044" cy="2751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titre</a:t>
            </a:r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9108" y="4997748"/>
            <a:ext cx="1648088" cy="976891"/>
          </a:xfrm>
          <a:prstGeom prst="rect">
            <a:avLst/>
          </a:prstGeom>
        </p:spPr>
      </p:pic>
      <p:sp>
        <p:nvSpPr>
          <p:cNvPr id="33" name="Sous-titre 2"/>
          <p:cNvSpPr txBox="1">
            <a:spLocks/>
          </p:cNvSpPr>
          <p:nvPr userDrawn="1"/>
        </p:nvSpPr>
        <p:spPr>
          <a:xfrm>
            <a:off x="3540998" y="6508398"/>
            <a:ext cx="2022754" cy="53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96A00"/>
              </a:buClr>
              <a:buSzPct val="65000"/>
              <a:buFont typeface="Wingdings" charset="2"/>
              <a:buNone/>
              <a:defRPr sz="28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47000"/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smtClean="0"/>
              <a:t>www.fhpmco.fr</a:t>
            </a:r>
            <a:endParaRPr lang="fr-FR" sz="160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2442453" y="6087584"/>
            <a:ext cx="4212347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6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Fédération de l’hospitalisation privée - Médecine, Chirurgie, Obstétrique</a:t>
            </a:r>
          </a:p>
        </p:txBody>
      </p:sp>
    </p:spTree>
    <p:extLst>
      <p:ext uri="{BB962C8B-B14F-4D97-AF65-F5344CB8AC3E}">
        <p14:creationId xmlns:p14="http://schemas.microsoft.com/office/powerpoint/2010/main" xmlns="" val="49321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F38A7-2880-4AB6-B513-3D0A20580FB6}" type="datetimeFigureOut">
              <a:rPr lang="fr-FR" smtClean="0"/>
              <a:pPr/>
              <a:t>24/09/2014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43151" y="2913017"/>
            <a:ext cx="6010275" cy="2857500"/>
          </a:xfrm>
        </p:spPr>
        <p:txBody>
          <a:bodyPr>
            <a:noAutofit/>
          </a:bodyPr>
          <a:lstStyle/>
          <a:p>
            <a:pPr algn="ctr"/>
            <a:r>
              <a:rPr lang="fr-FR" sz="2600" b="1" i="1" dirty="0" smtClean="0">
                <a:latin typeface="Franklin Gothic Medium" pitchFamily="34" charset="0"/>
              </a:rPr>
              <a:t>Jeudi 25 septembre 2014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Bienvenue !</a:t>
            </a:r>
            <a:br>
              <a:rPr lang="fr-FR" sz="3600" b="1" dirty="0" smtClean="0"/>
            </a:b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400" b="1" i="1" dirty="0" smtClean="0">
                <a:latin typeface="Franklin Gothic Medium" pitchFamily="34" charset="0"/>
              </a:rPr>
              <a:t>09H00 – 17H00</a:t>
            </a:r>
            <a:endParaRPr lang="fr-FR" sz="2400" i="1" dirty="0"/>
          </a:p>
        </p:txBody>
      </p:sp>
      <p:pic>
        <p:nvPicPr>
          <p:cNvPr id="5" name="Image 4" descr="04-BandeauUsagers2014-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6410325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97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551" y="1562100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</a:rPr>
              <a:t>Déjeuner</a:t>
            </a:r>
            <a:endParaRPr lang="fr-F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4" y="59140"/>
            <a:ext cx="5864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5ème Congrès des Représentants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des Usagers  FHP-MCO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25 septembre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562100"/>
            <a:ext cx="9143999" cy="4963582"/>
          </a:xfrm>
        </p:spPr>
        <p:txBody>
          <a:bodyPr wrap="square">
            <a:normAutofit/>
          </a:bodyPr>
          <a:lstStyle/>
          <a:p>
            <a:pPr lvl="0" algn="ctr">
              <a:buNone/>
            </a:pPr>
            <a:endParaRPr lang="fr-FR" sz="2800" dirty="0" smtClean="0">
              <a:solidFill>
                <a:schemeClr val="tx2"/>
              </a:solidFill>
            </a:endParaRPr>
          </a:p>
          <a:p>
            <a:pPr lvl="0" algn="ctr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r>
              <a:rPr lang="fr-FR" b="1" dirty="0" smtClean="0">
                <a:solidFill>
                  <a:schemeClr val="tx2"/>
                </a:solidFill>
              </a:rPr>
              <a:t>Fréderic BIZARD </a:t>
            </a:r>
            <a:r>
              <a:rPr lang="fr-FR" dirty="0" smtClean="0">
                <a:solidFill>
                  <a:schemeClr val="tx2"/>
                </a:solidFill>
              </a:rPr>
              <a:t>– Economiste de la santé, enseignant à Sciences Po Paris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b="1" dirty="0" smtClean="0">
                <a:solidFill>
                  <a:schemeClr val="tx2"/>
                </a:solidFill>
              </a:rPr>
              <a:t>Pr René LASSERRE </a:t>
            </a:r>
            <a:r>
              <a:rPr lang="fr-FR" dirty="0" smtClean="0">
                <a:solidFill>
                  <a:schemeClr val="tx2"/>
                </a:solidFill>
              </a:rPr>
              <a:t>– Directeur du Centre d’Information et de Recherche sur l’Allemagne Contemporaine (CIRAC)</a:t>
            </a:r>
          </a:p>
          <a:p>
            <a:pPr lvl="0" algn="ctr">
              <a:buNone/>
            </a:pP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500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Dialogue croisé </a:t>
            </a:r>
            <a:r>
              <a:rPr lang="fr-FR" sz="3000" b="1" dirty="0" smtClean="0">
                <a:solidFill>
                  <a:schemeClr val="bg1"/>
                </a:solidFill>
              </a:rPr>
              <a:t>:</a:t>
            </a:r>
          </a:p>
          <a:p>
            <a:endParaRPr lang="fr-FR" sz="1000" b="1" dirty="0" smtClean="0">
              <a:solidFill>
                <a:schemeClr val="bg1"/>
              </a:solidFill>
            </a:endParaRPr>
          </a:p>
          <a:p>
            <a:r>
              <a:rPr lang="fr-FR" sz="3000" b="1" dirty="0" smtClean="0">
                <a:solidFill>
                  <a:schemeClr val="bg1"/>
                </a:solidFill>
              </a:rPr>
              <a:t>La sécurité sociale : </a:t>
            </a:r>
          </a:p>
          <a:p>
            <a:r>
              <a:rPr lang="fr-FR" sz="3000" b="1" dirty="0" smtClean="0">
                <a:solidFill>
                  <a:schemeClr val="bg1"/>
                </a:solidFill>
              </a:rPr>
              <a:t>le rêve français / la réalité allemande</a:t>
            </a:r>
            <a:endParaRPr lang="fr-FR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913690"/>
            <a:ext cx="8699319" cy="4963582"/>
          </a:xfrm>
        </p:spPr>
        <p:txBody>
          <a:bodyPr wrap="square">
            <a:normAutofit fontScale="92500" lnSpcReduction="10000"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Table ronde n° 3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Faire connaître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le représentant des usagers: </a:t>
            </a:r>
          </a:p>
          <a:p>
            <a:pPr algn="ctr">
              <a:buNone/>
            </a:pPr>
            <a:r>
              <a:rPr lang="fr-FR" sz="4000" b="1" dirty="0">
                <a:solidFill>
                  <a:schemeClr val="tx2"/>
                </a:solidFill>
              </a:rPr>
              <a:t>C</a:t>
            </a:r>
            <a:r>
              <a:rPr lang="fr-FR" sz="4000" b="1" dirty="0" smtClean="0">
                <a:solidFill>
                  <a:schemeClr val="tx2"/>
                </a:solidFill>
              </a:rPr>
              <a:t>lés pour sa visibilité auprès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des patients et du grand public </a:t>
            </a:r>
            <a:endParaRPr lang="fr-FR" sz="4000" b="1" dirty="0">
              <a:solidFill>
                <a:schemeClr val="tx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632"/>
            <a:ext cx="5076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5ème Congrès des Représentants 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des Usagers  FHP-MCO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25 septembre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4896882"/>
          </a:xfrm>
        </p:spPr>
        <p:txBody>
          <a:bodyPr wrap="square">
            <a:normAutofit/>
          </a:bodyPr>
          <a:lstStyle/>
          <a:p>
            <a:pPr algn="ctr"/>
            <a:endParaRPr lang="fr-FR" sz="37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chemeClr val="tx2"/>
                </a:solidFill>
              </a:rPr>
              <a:t>Dr Alexandra FOURCADE – </a:t>
            </a:r>
            <a:r>
              <a:rPr lang="fr-FR" sz="2400" dirty="0" smtClean="0">
                <a:solidFill>
                  <a:schemeClr val="tx2"/>
                </a:solidFill>
              </a:rPr>
              <a:t>Cheffe de la mission Usagers,</a:t>
            </a:r>
          </a:p>
          <a:p>
            <a:pPr marL="360363" indent="0">
              <a:buNone/>
            </a:pPr>
            <a:r>
              <a:rPr lang="fr-FR" sz="2400" dirty="0" smtClean="0">
                <a:solidFill>
                  <a:schemeClr val="tx2"/>
                </a:solidFill>
              </a:rPr>
              <a:t>Ministère des Affaires Sociales, de la santé et des Droits des Femmes</a:t>
            </a:r>
          </a:p>
          <a:p>
            <a:pPr marL="360363" indent="0">
              <a:buNone/>
            </a:pPr>
            <a:endParaRPr lang="fr-FR" sz="2400" dirty="0" smtClean="0">
              <a:solidFill>
                <a:schemeClr val="tx2"/>
              </a:solidFill>
            </a:endParaRPr>
          </a:p>
          <a:p>
            <a:r>
              <a:rPr lang="fr-FR" sz="2400" b="1" dirty="0" smtClean="0">
                <a:solidFill>
                  <a:schemeClr val="tx2"/>
                </a:solidFill>
              </a:rPr>
              <a:t>Catherine OLLIVET</a:t>
            </a:r>
            <a:r>
              <a:rPr lang="fr-FR" sz="2400" dirty="0" smtClean="0">
                <a:solidFill>
                  <a:schemeClr val="tx2"/>
                </a:solidFill>
              </a:rPr>
              <a:t> – Président Association France Alzheimer 93 </a:t>
            </a:r>
          </a:p>
          <a:p>
            <a:pPr>
              <a:buNone/>
            </a:pPr>
            <a:endParaRPr lang="fr-FR" sz="2400" dirty="0" smtClean="0">
              <a:solidFill>
                <a:schemeClr val="tx2"/>
              </a:solidFill>
            </a:endParaRPr>
          </a:p>
          <a:p>
            <a:r>
              <a:rPr lang="fr-FR" sz="2400" b="1" dirty="0" smtClean="0">
                <a:solidFill>
                  <a:schemeClr val="tx2"/>
                </a:solidFill>
              </a:rPr>
              <a:t>Sylvain FERNANDEZ-CURIEL </a:t>
            </a:r>
            <a:r>
              <a:rPr lang="fr-FR" sz="2400" dirty="0" smtClean="0">
                <a:solidFill>
                  <a:schemeClr val="tx2"/>
                </a:solidFill>
              </a:rPr>
              <a:t>–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dirty="0" smtClean="0">
                <a:solidFill>
                  <a:schemeClr val="tx2"/>
                </a:solidFill>
              </a:rPr>
              <a:t>Chargé de mission santé, CISS</a:t>
            </a:r>
          </a:p>
          <a:p>
            <a:pPr>
              <a:buNone/>
            </a:pPr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3722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Table ronde 3 </a:t>
            </a:r>
            <a:r>
              <a:rPr lang="fr-FR" sz="3000" b="1" dirty="0" smtClean="0">
                <a:solidFill>
                  <a:schemeClr val="bg1"/>
                </a:solidFill>
              </a:rPr>
              <a:t>:</a:t>
            </a:r>
          </a:p>
          <a:p>
            <a:endParaRPr lang="fr-FR" sz="9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</a:rPr>
              <a:t>Faire connaître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le représentant des usagers</a:t>
            </a:r>
            <a:endParaRPr lang="fr-F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769674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Table ronde n° 4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rgbClr val="002060"/>
                </a:solidFill>
              </a:rPr>
              <a:t>Intervention Expert :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rgbClr val="002060"/>
                </a:solidFill>
              </a:rPr>
              <a:t>Actualité Représentant des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rgbClr val="002060"/>
                </a:solidFill>
              </a:rPr>
              <a:t>Usagers de la santé</a:t>
            </a:r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632"/>
            <a:ext cx="5076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5ème Congrès des Représentants 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des Usagers  FHP-MCO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25 septembre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4896882"/>
          </a:xfrm>
        </p:spPr>
        <p:txBody>
          <a:bodyPr wrap="square">
            <a:normAutofit/>
          </a:bodyPr>
          <a:lstStyle/>
          <a:p>
            <a:pPr algn="ctr"/>
            <a:endParaRPr lang="fr-FR" sz="37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3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3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sz="3000" b="1" dirty="0" smtClean="0">
                <a:solidFill>
                  <a:schemeClr val="tx2"/>
                </a:solidFill>
              </a:rPr>
              <a:t>Claire COMPAGNON </a:t>
            </a:r>
            <a:endParaRPr lang="fr-FR" sz="30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fr-FR" sz="3000" dirty="0" smtClean="0">
                <a:solidFill>
                  <a:schemeClr val="tx2"/>
                </a:solidFill>
              </a:rPr>
              <a:t>Auteure de « Pour l’an II de la Démocratie sanitaire »</a:t>
            </a:r>
            <a:endParaRPr lang="fr-FR" sz="30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-99392"/>
            <a:ext cx="6804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chemeClr val="bg1"/>
                </a:solidFill>
              </a:rPr>
              <a:t>Intervention Expert :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Actualité Représentants des Usagers de la santé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endParaRPr lang="fr-FR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705778"/>
            <a:ext cx="914399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70000"/>
              </a:lnSpc>
              <a:buNone/>
            </a:pPr>
            <a:endParaRPr lang="fr-FR" sz="24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Ségolène BENHAMOU</a:t>
            </a:r>
          </a:p>
          <a:p>
            <a:pPr lvl="0" algn="ctr">
              <a:buNone/>
            </a:pPr>
            <a:endParaRPr lang="fr-FR" sz="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Vice Présidente FHP-MCO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48680"/>
            <a:ext cx="650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Conclusion et perspectives</a:t>
            </a:r>
          </a:p>
          <a:p>
            <a:endParaRPr lang="fr-FR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562100"/>
            <a:ext cx="914399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70000"/>
              </a:lnSpc>
              <a:buNone/>
            </a:pPr>
            <a:endParaRPr lang="fr-FR" sz="24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fr-FR" sz="2900" b="1" dirty="0" smtClean="0">
                <a:solidFill>
                  <a:schemeClr val="accent6">
                    <a:lumMod val="75000"/>
                  </a:schemeClr>
                </a:solidFill>
              </a:rPr>
              <a:t>6ème Congrès des Représentants des Usagers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0" algn="ctr">
              <a:buNone/>
            </a:pP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24 septembre 2015 </a:t>
            </a:r>
          </a:p>
          <a:p>
            <a:pPr lvl="0" algn="ctr">
              <a:buNone/>
            </a:pPr>
            <a:endParaRPr lang="fr-F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48680"/>
            <a:ext cx="650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A vos agendas !</a:t>
            </a:r>
          </a:p>
          <a:p>
            <a:endParaRPr lang="fr-FR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551" y="1562100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Retour du questionnaire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de satisfaction</a:t>
            </a:r>
            <a:endParaRPr lang="fr-F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16632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5ème Congrès des Représentants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des Usagers  FHP-MCO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25 septembre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 smtClean="0"/>
              <a:t>Merci pour votre participation ! </a:t>
            </a:r>
          </a:p>
        </p:txBody>
      </p:sp>
    </p:spTree>
    <p:extLst>
      <p:ext uri="{BB962C8B-B14F-4D97-AF65-F5344CB8AC3E}">
        <p14:creationId xmlns:p14="http://schemas.microsoft.com/office/powerpoint/2010/main" xmlns="" val="34651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2060848"/>
            <a:ext cx="8928992" cy="4963582"/>
          </a:xfrm>
        </p:spPr>
        <p:txBody>
          <a:bodyPr wrap="square">
            <a:normAutofit fontScale="32500" lnSpcReduction="20000"/>
          </a:bodyPr>
          <a:lstStyle/>
          <a:p>
            <a:pPr>
              <a:buNone/>
            </a:pPr>
            <a:endParaRPr lang="fr-FR" sz="3600" dirty="0" smtClean="0"/>
          </a:p>
          <a:p>
            <a:r>
              <a:rPr lang="fr-FR" sz="6200" b="1" dirty="0" smtClean="0">
                <a:solidFill>
                  <a:schemeClr val="accent6">
                    <a:lumMod val="75000"/>
                  </a:schemeClr>
                </a:solidFill>
              </a:rPr>
              <a:t>10h00 – 10h15  </a:t>
            </a:r>
            <a:r>
              <a:rPr lang="fr-FR" sz="6200" b="1" dirty="0" smtClean="0"/>
              <a:t>Allocution d’ouverture </a:t>
            </a:r>
          </a:p>
          <a:p>
            <a:pPr marL="0" indent="0">
              <a:buNone/>
            </a:pPr>
            <a:r>
              <a:rPr lang="fr-FR" sz="6200" b="1" dirty="0" smtClean="0"/>
              <a:t>      </a:t>
            </a:r>
            <a:r>
              <a:rPr lang="fr-FR" sz="6600" b="1" dirty="0" smtClean="0"/>
              <a:t>Ségolène </a:t>
            </a:r>
            <a:r>
              <a:rPr lang="fr-FR" sz="6600" b="1" dirty="0"/>
              <a:t>BENHAMOU – </a:t>
            </a:r>
            <a:r>
              <a:rPr lang="fr-FR" sz="6600" dirty="0"/>
              <a:t>Vice présidente FHP MCO</a:t>
            </a:r>
            <a:endParaRPr lang="fr-FR" sz="6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sz="6200" b="1" dirty="0" smtClean="0"/>
          </a:p>
          <a:p>
            <a:r>
              <a:rPr lang="fr-FR" sz="6200" b="1" dirty="0" smtClean="0">
                <a:solidFill>
                  <a:schemeClr val="accent6">
                    <a:lumMod val="75000"/>
                  </a:schemeClr>
                </a:solidFill>
              </a:rPr>
              <a:t>10h15 – 11h15   </a:t>
            </a:r>
            <a:r>
              <a:rPr lang="fr-FR" sz="6200" b="1" dirty="0" smtClean="0"/>
              <a:t>Table ronde 1 </a:t>
            </a:r>
          </a:p>
          <a:p>
            <a:pPr algn="just">
              <a:buNone/>
            </a:pPr>
            <a:r>
              <a:rPr lang="fr-FR" sz="6200" b="1" dirty="0" smtClean="0"/>
              <a:t>	</a:t>
            </a:r>
            <a:r>
              <a:rPr lang="fr-FR" sz="6200" b="1" i="1" dirty="0" smtClean="0">
                <a:solidFill>
                  <a:srgbClr val="0070C0"/>
                </a:solidFill>
              </a:rPr>
              <a:t>La médiation dans les établissements de santé : </a:t>
            </a:r>
          </a:p>
          <a:p>
            <a:pPr algn="just">
              <a:buNone/>
            </a:pPr>
            <a:r>
              <a:rPr lang="fr-FR" sz="6200" b="1" i="1" dirty="0" smtClean="0">
                <a:solidFill>
                  <a:srgbClr val="0070C0"/>
                </a:solidFill>
              </a:rPr>
              <a:t>	Rôle du Représentant des Usagers</a:t>
            </a:r>
          </a:p>
          <a:p>
            <a:pPr>
              <a:buNone/>
            </a:pPr>
            <a:endParaRPr lang="fr-FR" sz="6200" b="1" i="1" dirty="0" smtClean="0">
              <a:solidFill>
                <a:srgbClr val="0070C0"/>
              </a:solidFill>
            </a:endParaRPr>
          </a:p>
          <a:p>
            <a:r>
              <a:rPr lang="fr-FR" sz="6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6200" b="1" dirty="0" smtClean="0">
                <a:solidFill>
                  <a:schemeClr val="accent6">
                    <a:lumMod val="75000"/>
                  </a:schemeClr>
                </a:solidFill>
              </a:rPr>
              <a:t>11h15 – 11h30  </a:t>
            </a:r>
            <a:r>
              <a:rPr lang="fr-FR" sz="6200" b="1" dirty="0" smtClean="0"/>
              <a:t>Pause</a:t>
            </a:r>
          </a:p>
          <a:p>
            <a:pPr>
              <a:buNone/>
            </a:pPr>
            <a:endParaRPr lang="fr-FR" sz="6200" b="1" dirty="0" smtClean="0"/>
          </a:p>
          <a:p>
            <a:r>
              <a:rPr lang="fr-FR" sz="6200" b="1" dirty="0" smtClean="0">
                <a:solidFill>
                  <a:schemeClr val="accent6">
                    <a:lumMod val="75000"/>
                  </a:schemeClr>
                </a:solidFill>
              </a:rPr>
              <a:t>11h30 – 12h30  </a:t>
            </a:r>
            <a:r>
              <a:rPr lang="fr-FR" sz="6200" b="1" dirty="0" smtClean="0"/>
              <a:t>Table ronde 2</a:t>
            </a:r>
          </a:p>
          <a:p>
            <a:pPr>
              <a:buNone/>
            </a:pPr>
            <a:r>
              <a:rPr lang="fr-FR" sz="6200" b="1" dirty="0" smtClean="0"/>
              <a:t> 	</a:t>
            </a:r>
            <a:r>
              <a:rPr lang="fr-FR" sz="6200" b="1" i="1" dirty="0" smtClean="0">
                <a:solidFill>
                  <a:srgbClr val="0070C0"/>
                </a:solidFill>
              </a:rPr>
              <a:t>Les nouvelles technologies dans la relation patients / médecins</a:t>
            </a:r>
          </a:p>
          <a:p>
            <a:pPr>
              <a:buNone/>
            </a:pPr>
            <a:endParaRPr lang="fr-FR" sz="6200" b="1" i="1" dirty="0" smtClean="0">
              <a:solidFill>
                <a:srgbClr val="0070C0"/>
              </a:solidFill>
            </a:endParaRPr>
          </a:p>
          <a:p>
            <a:r>
              <a:rPr lang="fr-FR" sz="6200" b="1" dirty="0" smtClean="0">
                <a:solidFill>
                  <a:schemeClr val="accent6">
                    <a:lumMod val="75000"/>
                  </a:schemeClr>
                </a:solidFill>
              </a:rPr>
              <a:t>12h30 – 13h30   </a:t>
            </a:r>
            <a:r>
              <a:rPr lang="fr-FR" sz="6200" b="1" dirty="0" smtClean="0"/>
              <a:t>Déjeuner</a:t>
            </a:r>
          </a:p>
          <a:p>
            <a:pPr>
              <a:buNone/>
            </a:pPr>
            <a:endParaRPr lang="fr-FR" sz="3600" b="1" dirty="0" smtClean="0"/>
          </a:p>
          <a:p>
            <a:pPr>
              <a:buNone/>
            </a:pPr>
            <a:endParaRPr lang="fr-FR" sz="22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FR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FR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2400" b="1" dirty="0" smtClean="0"/>
              <a:t>	</a:t>
            </a:r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6247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Programme</a:t>
            </a:r>
            <a:r>
              <a:rPr lang="fr-FR" sz="3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5ème Congrès des Représentants 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des Usagers  FHP-MCO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25 septembre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562100"/>
            <a:ext cx="9217024" cy="4963582"/>
          </a:xfrm>
        </p:spPr>
        <p:txBody>
          <a:bodyPr wrap="square">
            <a:normAutofit/>
          </a:bodyPr>
          <a:lstStyle/>
          <a:p>
            <a:pPr>
              <a:buNone/>
            </a:pPr>
            <a:endParaRPr lang="fr-FR" sz="4000" dirty="0" smtClean="0"/>
          </a:p>
          <a:p>
            <a:pPr>
              <a:buNone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6247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Programme</a:t>
            </a:r>
            <a:r>
              <a:rPr lang="fr-FR" sz="3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5ème Congrès des Représentants 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des Usagers  FHP-MCO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25 septembre 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844824"/>
            <a:ext cx="871296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9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</a:rPr>
              <a:t>     13h30 – 14h30 </a:t>
            </a:r>
            <a:r>
              <a:rPr lang="fr-FR" sz="1900" b="1" dirty="0" smtClean="0"/>
              <a:t>Dialogue croisé</a:t>
            </a:r>
          </a:p>
          <a:p>
            <a:pPr>
              <a:buNone/>
            </a:pPr>
            <a:r>
              <a:rPr lang="fr-FR" sz="1900" b="1" i="1" dirty="0" smtClean="0">
                <a:solidFill>
                  <a:srgbClr val="0070C0"/>
                </a:solidFill>
              </a:rPr>
              <a:t>       La sécurité sociale : le rêve français, une réalité allemande</a:t>
            </a:r>
          </a:p>
          <a:p>
            <a:pPr>
              <a:buNone/>
            </a:pPr>
            <a:endParaRPr lang="fr-FR" sz="100" b="1" i="1" dirty="0" smtClean="0">
              <a:solidFill>
                <a:srgbClr val="0070C0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fr-FR" sz="1000" dirty="0" smtClean="0"/>
          </a:p>
          <a:p>
            <a:pPr>
              <a:buFont typeface="Courier New" pitchFamily="49" charset="0"/>
              <a:buChar char="o"/>
            </a:pPr>
            <a:endParaRPr lang="fr-FR" sz="1000" dirty="0" smtClean="0"/>
          </a:p>
          <a:p>
            <a:pPr>
              <a:buFont typeface="Arial" pitchFamily="34" charset="0"/>
              <a:buChar char="•"/>
            </a:pPr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</a:rPr>
              <a:t>       14h30 – 15h45 </a:t>
            </a:r>
            <a:r>
              <a:rPr lang="fr-FR" sz="1900" b="1" dirty="0" smtClean="0"/>
              <a:t>Table ronde 3 </a:t>
            </a:r>
          </a:p>
          <a:p>
            <a:pPr>
              <a:buNone/>
            </a:pPr>
            <a:r>
              <a:rPr lang="fr-FR" sz="1900" b="1" i="1" dirty="0" smtClean="0">
                <a:solidFill>
                  <a:srgbClr val="0070C0"/>
                </a:solidFill>
              </a:rPr>
              <a:t>         Faire connaître le représentant des usagers : clés pour sa visibilité auprès </a:t>
            </a:r>
          </a:p>
          <a:p>
            <a:pPr>
              <a:buNone/>
            </a:pPr>
            <a:r>
              <a:rPr lang="fr-FR" sz="1900" b="1" i="1" dirty="0" smtClean="0">
                <a:solidFill>
                  <a:srgbClr val="0070C0"/>
                </a:solidFill>
              </a:rPr>
              <a:t>         des patients et du grand public</a:t>
            </a:r>
          </a:p>
          <a:p>
            <a:pPr>
              <a:buNone/>
            </a:pPr>
            <a:endParaRPr lang="fr-FR" sz="10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FR" sz="1000" b="1" i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</a:rPr>
              <a:t>      15h45 – 16h30 </a:t>
            </a:r>
            <a:r>
              <a:rPr lang="fr-FR" sz="1900" b="1" dirty="0" smtClean="0"/>
              <a:t>Intervention Expert</a:t>
            </a:r>
          </a:p>
          <a:p>
            <a:pPr>
              <a:buNone/>
            </a:pPr>
            <a:r>
              <a:rPr lang="fr-FR" sz="1900" b="1" i="1" dirty="0" smtClean="0">
                <a:solidFill>
                  <a:srgbClr val="0070C0"/>
                </a:solidFill>
              </a:rPr>
              <a:t>        Actualité Représentants des Usagers de la santé</a:t>
            </a:r>
          </a:p>
          <a:p>
            <a:pPr>
              <a:buNone/>
            </a:pPr>
            <a:endParaRPr lang="fr-FR" sz="1000" dirty="0" smtClean="0"/>
          </a:p>
          <a:p>
            <a:endParaRPr lang="fr-FR" sz="1000" dirty="0" smtClean="0"/>
          </a:p>
          <a:p>
            <a:endParaRPr lang="fr-FR" sz="1000" dirty="0" smtClean="0"/>
          </a:p>
          <a:p>
            <a:pPr>
              <a:buFont typeface="Arial" pitchFamily="34" charset="0"/>
              <a:buChar char="•"/>
            </a:pPr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</a:rPr>
              <a:t>      16h30 – 17h00  </a:t>
            </a:r>
            <a:r>
              <a:rPr lang="fr-FR" sz="1900" b="1" dirty="0" smtClean="0"/>
              <a:t>Conclusion et perspectives</a:t>
            </a:r>
          </a:p>
          <a:p>
            <a:r>
              <a:rPr lang="fr-FR" sz="1900" b="1" dirty="0" smtClean="0"/>
              <a:t>        Ségolène BENHAMOU – </a:t>
            </a:r>
            <a:r>
              <a:rPr lang="fr-FR" sz="1900" dirty="0" smtClean="0"/>
              <a:t>Vice présidente FHP MCO</a:t>
            </a:r>
            <a:endParaRPr lang="fr-FR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b="1" i="1" dirty="0" smtClean="0">
              <a:solidFill>
                <a:srgbClr val="0070C0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551" y="1562100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fr-FR" sz="4000" b="1" dirty="0">
                <a:solidFill>
                  <a:schemeClr val="tx2">
                    <a:lumMod val="75000"/>
                  </a:schemeClr>
                </a:solidFill>
              </a:rPr>
              <a:t>Ségolène BENHAMOU</a:t>
            </a:r>
          </a:p>
          <a:p>
            <a:pPr lvl="0" algn="ctr">
              <a:buNone/>
            </a:pPr>
            <a:endParaRPr lang="fr-FR" sz="800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fr-FR" sz="4000" dirty="0">
                <a:solidFill>
                  <a:schemeClr val="tx2">
                    <a:lumMod val="75000"/>
                  </a:schemeClr>
                </a:solidFill>
              </a:rPr>
              <a:t>Vice Présidente FHP-MCO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9551" y="522513"/>
            <a:ext cx="586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Allocution  d’ouverture 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769674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Table ronde n° 1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La médiation dans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les établissements de santé :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Rôle du Représentant des Usagers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9789"/>
            <a:ext cx="5796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5ème Congrès des Représentants 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des Usagers  FHP-MCO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25 septembre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562100"/>
            <a:ext cx="8928992" cy="4675212"/>
          </a:xfrm>
        </p:spPr>
        <p:txBody>
          <a:bodyPr wrap="square">
            <a:normAutofit fontScale="92500"/>
          </a:bodyPr>
          <a:lstStyle/>
          <a:p>
            <a:pPr algn="ctr"/>
            <a:endParaRPr lang="fr-FR" sz="37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chemeClr val="tx2"/>
                </a:solidFill>
              </a:rPr>
              <a:t>Alain-Michel CERETTI</a:t>
            </a:r>
            <a:r>
              <a:rPr lang="fr-FR" sz="2400" dirty="0" smtClean="0">
                <a:solidFill>
                  <a:schemeClr val="tx2"/>
                </a:solidFill>
              </a:rPr>
              <a:t> – Conseiller Santé auprès du Défenseur des Droits </a:t>
            </a: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r>
              <a:rPr lang="fr-FR" sz="2400" b="1" dirty="0" smtClean="0">
                <a:solidFill>
                  <a:schemeClr val="tx2"/>
                </a:solidFill>
              </a:rPr>
              <a:t>Stéphane BILLARD</a:t>
            </a:r>
            <a:r>
              <a:rPr lang="fr-FR" sz="2400" dirty="0" smtClean="0">
                <a:solidFill>
                  <a:schemeClr val="tx2"/>
                </a:solidFill>
              </a:rPr>
              <a:t> – Vice président du réseau national de médiation en santé </a:t>
            </a: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r>
              <a:rPr lang="fr-FR" sz="2400" b="1" dirty="0" smtClean="0">
                <a:solidFill>
                  <a:schemeClr val="tx2"/>
                </a:solidFill>
              </a:rPr>
              <a:t>René AMALBERTI </a:t>
            </a:r>
            <a:r>
              <a:rPr lang="fr-FR" sz="2400" dirty="0" smtClean="0">
                <a:solidFill>
                  <a:schemeClr val="tx2"/>
                </a:solidFill>
              </a:rPr>
              <a:t>– Directeur scientifique Association la Prévention médicale - MACSF </a:t>
            </a:r>
          </a:p>
          <a:p>
            <a:endParaRPr lang="fr-FR" sz="2200" dirty="0" smtClean="0">
              <a:solidFill>
                <a:schemeClr val="tx2"/>
              </a:solidFill>
            </a:endParaRPr>
          </a:p>
          <a:p>
            <a:r>
              <a:rPr lang="fr-FR" sz="2400" b="1" dirty="0" smtClean="0">
                <a:solidFill>
                  <a:schemeClr val="tx2"/>
                </a:solidFill>
              </a:rPr>
              <a:t>Paule VILLALON</a:t>
            </a:r>
            <a:r>
              <a:rPr lang="fr-FR" sz="2400" dirty="0" smtClean="0">
                <a:solidFill>
                  <a:schemeClr val="tx2"/>
                </a:solidFill>
              </a:rPr>
              <a:t> – Représentante des usagers Centre Hospitalier de Figeac</a:t>
            </a:r>
          </a:p>
          <a:p>
            <a:endParaRPr lang="fr-F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Table ronde 1 </a:t>
            </a:r>
            <a:r>
              <a:rPr lang="fr-FR" sz="3000" b="1" dirty="0" smtClean="0">
                <a:solidFill>
                  <a:schemeClr val="bg1"/>
                </a:solidFill>
              </a:rPr>
              <a:t>: </a:t>
            </a:r>
            <a:r>
              <a:rPr lang="fr-FR" sz="3200" b="1" dirty="0" smtClean="0">
                <a:solidFill>
                  <a:schemeClr val="bg1"/>
                </a:solidFill>
              </a:rPr>
              <a:t>La médiation dans les établissements de santé : 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R</a:t>
            </a:r>
            <a:r>
              <a:rPr lang="fr-FR" sz="3200" b="1" dirty="0" smtClean="0">
                <a:solidFill>
                  <a:schemeClr val="bg1"/>
                </a:solidFill>
              </a:rPr>
              <a:t>ôle du Représentant des Usagers</a:t>
            </a: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551" y="1562100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</a:rPr>
              <a:t>Pause</a:t>
            </a:r>
            <a:endParaRPr lang="fr-F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4" y="59140"/>
            <a:ext cx="5864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5ème Congrès des Représentants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des Usagers  FHP-MCO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25 septembre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769674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Table ronde n° 2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Les nouvelles technologies dans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la relation patients / médecins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632"/>
            <a:ext cx="5076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5ème Congrès des Représentants 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des Usagers  FHP-MCO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25 septembre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896882"/>
          </a:xfrm>
        </p:spPr>
        <p:txBody>
          <a:bodyPr wrap="square">
            <a:normAutofit/>
          </a:bodyPr>
          <a:lstStyle/>
          <a:p>
            <a:pPr algn="ctr"/>
            <a:endParaRPr lang="fr-FR" sz="37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chemeClr val="tx2"/>
                </a:solidFill>
              </a:rPr>
              <a:t>Dr Fabrice DENIS </a:t>
            </a:r>
            <a:r>
              <a:rPr lang="fr-FR" sz="2400" dirty="0" smtClean="0">
                <a:solidFill>
                  <a:schemeClr val="tx2"/>
                </a:solidFill>
              </a:rPr>
              <a:t>– Oncologue à la Clinique Victor Hugo au Mans</a:t>
            </a:r>
          </a:p>
          <a:p>
            <a:pPr>
              <a:buNone/>
            </a:pPr>
            <a:endParaRPr lang="fr-FR" sz="2400" dirty="0" smtClean="0">
              <a:solidFill>
                <a:schemeClr val="tx2"/>
              </a:solidFill>
            </a:endParaRPr>
          </a:p>
          <a:p>
            <a:r>
              <a:rPr lang="fr-FR" sz="2400" b="1" dirty="0" smtClean="0">
                <a:solidFill>
                  <a:schemeClr val="tx2"/>
                </a:solidFill>
              </a:rPr>
              <a:t>Gilbert MUSSO </a:t>
            </a:r>
            <a:r>
              <a:rPr lang="fr-FR" sz="2400" dirty="0" smtClean="0">
                <a:solidFill>
                  <a:schemeClr val="tx2"/>
                </a:solidFill>
              </a:rPr>
              <a:t>– Délégué FFAAIR (fédération française des associations et amicales de malades, insuffisants ou handicapés respiratoires) – Président Association Créteil Respire à Cœur</a:t>
            </a: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r>
              <a:rPr lang="fr-FR" sz="2400" b="1" dirty="0" smtClean="0">
                <a:solidFill>
                  <a:schemeClr val="tx2"/>
                </a:solidFill>
              </a:rPr>
              <a:t>Dr Guillaume MARCHAND </a:t>
            </a:r>
            <a:r>
              <a:rPr lang="fr-FR" sz="2400" dirty="0" smtClean="0">
                <a:solidFill>
                  <a:schemeClr val="tx2"/>
                </a:solidFill>
              </a:rPr>
              <a:t>–  Chef de rubrique app’store santé, 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2"/>
                </a:solidFill>
              </a:rPr>
              <a:t>	e-santé et santé mobile What’s Up Doc </a:t>
            </a:r>
          </a:p>
          <a:p>
            <a:pPr>
              <a:buNone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5ème Congrès des Représentants des usagers  FHP-MCO - 25 septembre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62473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Table ronde 2 </a:t>
            </a:r>
            <a:r>
              <a:rPr lang="fr-FR" sz="3000" b="1" dirty="0" smtClean="0">
                <a:solidFill>
                  <a:schemeClr val="bg1"/>
                </a:solidFill>
              </a:rPr>
              <a:t>:</a:t>
            </a:r>
          </a:p>
          <a:p>
            <a:endParaRPr lang="fr-FR" sz="9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</a:rPr>
              <a:t>Les nouvelles technologies dans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la relation patients / médecins</a:t>
            </a:r>
            <a:endParaRPr lang="fr-F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737</Words>
  <Application>Microsoft Office PowerPoint</Application>
  <PresentationFormat>Affichage à l'écran (4:3)</PresentationFormat>
  <Paragraphs>213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Jeudi 25 septembre 2014  Bienvenue !  09H00 – 17H00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Merci pour votre participation ! </vt:lpstr>
    </vt:vector>
  </TitlesOfParts>
  <Company>FHP-MCO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Jeudi 20 septembre 2012  Bienvenue !  09H30 – 17H00</dc:title>
  <dc:creator>MCO-222</dc:creator>
  <cp:lastModifiedBy>FHP-223</cp:lastModifiedBy>
  <cp:revision>180</cp:revision>
  <dcterms:created xsi:type="dcterms:W3CDTF">2012-09-19T16:05:12Z</dcterms:created>
  <dcterms:modified xsi:type="dcterms:W3CDTF">2014-09-24T09:13:01Z</dcterms:modified>
</cp:coreProperties>
</file>