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1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47D9-6981-4B90-8075-276354F7ACA1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07088-F33A-435D-885A-11CFA0EC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37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E41B24-B698-4B0B-AB32-5845D804C968}" type="datetimeFigureOut">
              <a:rPr lang="fr-FR" smtClean="0"/>
              <a:t>31/12/2013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0CBAED1-D89D-4DCB-A98F-9FEFA037262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 smtClean="0"/>
              <a:t>La FIN DE VIE: </a:t>
            </a:r>
            <a:br>
              <a:rPr lang="fr-FR" sz="3600" dirty="0" smtClean="0"/>
            </a:br>
            <a:r>
              <a:rPr lang="fr-FR" sz="3600" dirty="0" smtClean="0"/>
              <a:t>QUELS ENJEUX ?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Observatoire national de la fin de vie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 rot="19096637">
            <a:off x="1949856" y="2788459"/>
            <a:ext cx="6502578" cy="1104492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</a:rPr>
              <a:t>FHP – CONGRES DES REPRESENTANTS D’USAGER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491880" cy="10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2920" y="365760"/>
            <a:ext cx="8213536" cy="548640"/>
          </a:xfrm>
        </p:spPr>
        <p:txBody>
          <a:bodyPr/>
          <a:lstStyle/>
          <a:p>
            <a:r>
              <a:rPr lang="fr-FR" sz="3600" dirty="0" smtClean="0"/>
              <a:t>L’OFFRE DE soins palliatifs en 2013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1080120" cy="816204"/>
          </a:xfrm>
        </p:spPr>
        <p:txBody>
          <a:bodyPr anchor="ctr">
            <a:normAutofit/>
          </a:bodyPr>
          <a:lstStyle/>
          <a:p>
            <a:r>
              <a:rPr lang="fr-FR" sz="44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mpact" pitchFamily="34" charset="0"/>
              </a:rPr>
              <a:t>120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2636742"/>
            <a:ext cx="1296144" cy="816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b="0" dirty="0" smtClean="0">
                <a:solidFill>
                  <a:schemeClr val="accent3"/>
                </a:solidFill>
                <a:latin typeface="Impact" pitchFamily="34" charset="0"/>
              </a:rPr>
              <a:t>360</a:t>
            </a:r>
            <a:endParaRPr lang="fr-FR" sz="2400" dirty="0">
              <a:solidFill>
                <a:schemeClr val="accent3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11560" y="3764924"/>
            <a:ext cx="1512168" cy="816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b="0" dirty="0" smtClean="0">
                <a:solidFill>
                  <a:srgbClr val="0070C0"/>
                </a:solidFill>
                <a:latin typeface="Impact" pitchFamily="34" charset="0"/>
              </a:rPr>
              <a:t>5600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304" y="1703284"/>
            <a:ext cx="455765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Unités de Soins Palliatifs 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3304" y="2752457"/>
            <a:ext cx="6194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Equipes Mobiles de Soins Palliatifs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3304" y="3880639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Lits Identifiés de Soins Palliatifs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39552" y="980728"/>
            <a:ext cx="7740000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520940" cy="548640"/>
          </a:xfrm>
        </p:spPr>
        <p:txBody>
          <a:bodyPr/>
          <a:lstStyle/>
          <a:p>
            <a:r>
              <a:rPr lang="fr-FR" sz="3600" dirty="0" smtClean="0"/>
              <a:t>Le DEBAT PUBLIC SUR LA FIN DE VIE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941168"/>
            <a:ext cx="7560840" cy="1755533"/>
          </a:xfrm>
        </p:spPr>
        <p:txBody>
          <a:bodyPr anchor="ctr">
            <a:normAutofit/>
          </a:bodyPr>
          <a:lstStyle/>
          <a:p>
            <a:pPr marL="0" indent="0"/>
            <a:r>
              <a:rPr lang="fr-FR" sz="1800" u="sng" dirty="0" smtClean="0"/>
              <a:t>Décembre 2012</a:t>
            </a:r>
            <a:r>
              <a:rPr lang="fr-FR" sz="1800" dirty="0" smtClean="0"/>
              <a:t>: remise du Rapport Sicard au Président de la République</a:t>
            </a:r>
          </a:p>
          <a:p>
            <a:pPr marL="0" indent="0"/>
            <a:r>
              <a:rPr lang="fr-FR" sz="1800" u="sng" dirty="0" smtClean="0"/>
              <a:t>Juin 2013</a:t>
            </a:r>
            <a:r>
              <a:rPr lang="fr-FR" sz="1800" dirty="0" smtClean="0"/>
              <a:t>: publication du rapport du CCNE</a:t>
            </a:r>
          </a:p>
          <a:p>
            <a:pPr marL="0" indent="0"/>
            <a:r>
              <a:rPr lang="fr-FR" sz="1800" u="sng" dirty="0" smtClean="0"/>
              <a:t>Automne 2013:</a:t>
            </a:r>
            <a:r>
              <a:rPr lang="fr-FR" sz="1800" dirty="0" smtClean="0"/>
              <a:t> Etats Généraux de la Fin de Vie </a:t>
            </a:r>
            <a:endParaRPr lang="fr-FR" sz="18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720432" y="1052736"/>
            <a:ext cx="7740000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791580" y="1556792"/>
            <a:ext cx="0" cy="3096344"/>
          </a:xfrm>
          <a:prstGeom prst="straightConnector1">
            <a:avLst/>
          </a:prstGeom>
          <a:ln w="889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Étoile à 5 branches 6"/>
          <p:cNvSpPr/>
          <p:nvPr/>
        </p:nvSpPr>
        <p:spPr>
          <a:xfrm>
            <a:off x="611560" y="1412776"/>
            <a:ext cx="360040" cy="36004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3608" y="1461389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Mars </a:t>
            </a:r>
            <a:r>
              <a:rPr lang="fr-FR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fr-FR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86" y="1196752"/>
            <a:ext cx="2636162" cy="3728912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043608" y="2239704"/>
            <a:ext cx="4348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1) Cartographie de l’opinion publique</a:t>
            </a:r>
          </a:p>
          <a:p>
            <a:endParaRPr lang="fr-FR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2) Etat des lieux des demandes </a:t>
            </a:r>
            <a:br>
              <a:rPr lang="fr-FR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et des pratiques d’euthanasie</a:t>
            </a:r>
            <a:endParaRPr lang="fr-FR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Étoile à 5 branches 12"/>
          <p:cNvSpPr/>
          <p:nvPr/>
        </p:nvSpPr>
        <p:spPr>
          <a:xfrm>
            <a:off x="611560" y="2204864"/>
            <a:ext cx="360040" cy="36004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608" y="2253477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Décembre 2012</a:t>
            </a:r>
            <a:endParaRPr lang="fr-FR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43608" y="2793702"/>
            <a:ext cx="434861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Remise du rapport Sicard au Président de la République</a:t>
            </a:r>
          </a:p>
          <a:p>
            <a:endParaRPr lang="fr-FR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http://www.la-croix.com/var/bayard/storage/images/lacroix/actualite/france/un-projet-de-loi-sur-la-fin-de-vie-sera-presente-en-juin-_ep_-2012-12-18-889363/28617664-2-fre-FR/Un-projet-de-loi-sur-la-fin-de-vie-sera-presente-en-juin_article_pop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r="10972"/>
          <a:stretch/>
        </p:blipFill>
        <p:spPr bwMode="auto">
          <a:xfrm>
            <a:off x="4746600" y="1369244"/>
            <a:ext cx="42178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Étoile à 5 branches 20"/>
          <p:cNvSpPr/>
          <p:nvPr/>
        </p:nvSpPr>
        <p:spPr>
          <a:xfrm>
            <a:off x="611560" y="3068960"/>
            <a:ext cx="360040" cy="36004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043608" y="3117573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Juin 2013</a:t>
            </a:r>
            <a:endParaRPr lang="fr-FR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43608" y="3657798"/>
            <a:ext cx="73755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Publication de l’avis du CCNE</a:t>
            </a:r>
          </a:p>
          <a:p>
            <a:r>
              <a:rPr lang="fr-FR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 Fin </a:t>
            </a:r>
            <a:r>
              <a:rPr lang="fr-FR" b="1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 vie, autonomie de la personne, volonté de </a:t>
            </a:r>
            <a:r>
              <a:rPr lang="fr-FR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mourir »</a:t>
            </a:r>
            <a:endParaRPr lang="fr-FR" b="1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 descr="Accu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15" y="1236178"/>
            <a:ext cx="2082890" cy="211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Étoile à 5 branches 24"/>
          <p:cNvSpPr/>
          <p:nvPr/>
        </p:nvSpPr>
        <p:spPr>
          <a:xfrm>
            <a:off x="611560" y="3645024"/>
            <a:ext cx="360040" cy="36004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043608" y="3693637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Automne 2013</a:t>
            </a:r>
            <a:endParaRPr lang="fr-FR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43608" y="4233862"/>
            <a:ext cx="7375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Mise en place des </a:t>
            </a:r>
            <a:r>
              <a:rPr lang="fr-FR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 Etats Généraux de la Fin de Vie »</a:t>
            </a:r>
            <a:endParaRPr lang="fr-FR" b="1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http://www.ethikrat.org/dateien/bilder/trilaterales-treffen-08-11-2012/trilaterales-treffen-08-11-2012-ameis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32" y="1122144"/>
            <a:ext cx="4374056" cy="29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352928" cy="548640"/>
          </a:xfrm>
        </p:spPr>
        <p:txBody>
          <a:bodyPr/>
          <a:lstStyle/>
          <a:p>
            <a:r>
              <a:rPr lang="fr-FR" sz="3600" dirty="0" smtClean="0"/>
              <a:t>L’APPLICATION DE LA LOI LEONETTI</a:t>
            </a:r>
            <a:endParaRPr lang="fr-FR" sz="3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1658251" cy="3579813"/>
          </a:xfrm>
        </p:spPr>
      </p:pic>
      <p:cxnSp>
        <p:nvCxnSpPr>
          <p:cNvPr id="4" name="Connecteur droit 3"/>
          <p:cNvCxnSpPr/>
          <p:nvPr/>
        </p:nvCxnSpPr>
        <p:spPr>
          <a:xfrm>
            <a:off x="611560" y="980728"/>
            <a:ext cx="7740000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635896" y="5120605"/>
            <a:ext cx="54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Etude nationale menée par l’INED en 2010</a:t>
            </a:r>
          </a:p>
          <a:p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 en décembre 2012</a:t>
            </a:r>
          </a:p>
          <a:p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4 891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situations de fin de vie</a:t>
            </a:r>
          </a:p>
          <a:p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Etude entièrement anonyme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303748" y="1412776"/>
            <a:ext cx="1440000" cy="1440000"/>
            <a:chOff x="1979712" y="1057506"/>
            <a:chExt cx="1440000" cy="1440000"/>
          </a:xfrm>
        </p:grpSpPr>
        <p:sp>
          <p:nvSpPr>
            <p:cNvPr id="14" name="Bouée 13"/>
            <p:cNvSpPr>
              <a:spLocks noChangeAspect="1"/>
            </p:cNvSpPr>
            <p:nvPr/>
          </p:nvSpPr>
          <p:spPr>
            <a:xfrm>
              <a:off x="1997712" y="1075506"/>
              <a:ext cx="1404000" cy="1404000"/>
            </a:xfrm>
            <a:prstGeom prst="donut">
              <a:avLst>
                <a:gd name="adj" fmla="val 212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2">
                    <a:lumMod val="90000"/>
                  </a:schemeClr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79712" y="1057506"/>
              <a:ext cx="72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Bouée 15"/>
            <p:cNvSpPr>
              <a:spLocks noChangeAspect="1"/>
            </p:cNvSpPr>
            <p:nvPr/>
          </p:nvSpPr>
          <p:spPr>
            <a:xfrm>
              <a:off x="1979712" y="1057506"/>
              <a:ext cx="1440000" cy="1440000"/>
            </a:xfrm>
            <a:prstGeom prst="donut">
              <a:avLst>
                <a:gd name="adj" fmla="val 13347"/>
              </a:avLst>
            </a:prstGeom>
            <a:pattFill prst="dkDnDiag">
              <a:fgClr>
                <a:schemeClr val="bg2"/>
              </a:fgClr>
              <a:bgClr>
                <a:schemeClr val="bg1"/>
              </a:bgClr>
            </a:patt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solidFill>
                    <a:schemeClr val="bg2">
                      <a:lumMod val="50000"/>
                    </a:schemeClr>
                  </a:solidFill>
                  <a:latin typeface="Gisha" pitchFamily="34" charset="-79"/>
                  <a:cs typeface="Gisha" pitchFamily="34" charset="-79"/>
                </a:rPr>
                <a:t>45</a:t>
              </a:r>
              <a:r>
                <a:rPr lang="fr-FR" b="1" dirty="0" smtClean="0">
                  <a:solidFill>
                    <a:schemeClr val="bg2">
                      <a:lumMod val="50000"/>
                    </a:schemeClr>
                  </a:solidFill>
                  <a:latin typeface="Gisha" pitchFamily="34" charset="-79"/>
                  <a:cs typeface="Gisha" pitchFamily="34" charset="-79"/>
                </a:rPr>
                <a:t>%</a:t>
              </a:r>
              <a:endParaRPr lang="fr-FR" sz="3200" b="1" dirty="0">
                <a:solidFill>
                  <a:schemeClr val="bg2">
                    <a:lumMod val="50000"/>
                  </a:schemeClr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851920" y="1641574"/>
            <a:ext cx="4852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… des personnes décédées ont été </a:t>
            </a:r>
            <a:b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concernées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par une décision de limitation </a:t>
            </a:r>
            <a:b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ou d’arrêt des traitements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2276744" y="3212976"/>
            <a:ext cx="1494008" cy="1728192"/>
            <a:chOff x="1925824" y="1057506"/>
            <a:chExt cx="1494008" cy="1728192"/>
          </a:xfrm>
        </p:grpSpPr>
        <p:sp>
          <p:nvSpPr>
            <p:cNvPr id="23" name="Bouée 22"/>
            <p:cNvSpPr>
              <a:spLocks noChangeAspect="1"/>
            </p:cNvSpPr>
            <p:nvPr/>
          </p:nvSpPr>
          <p:spPr>
            <a:xfrm>
              <a:off x="1997712" y="1075506"/>
              <a:ext cx="1404000" cy="1404000"/>
            </a:xfrm>
            <a:prstGeom prst="donut">
              <a:avLst>
                <a:gd name="adj" fmla="val 212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2">
                    <a:lumMod val="90000"/>
                  </a:schemeClr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25824" y="1057506"/>
              <a:ext cx="72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339832" y="1705698"/>
              <a:ext cx="72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Bouée 25"/>
            <p:cNvSpPr>
              <a:spLocks noChangeAspect="1"/>
            </p:cNvSpPr>
            <p:nvPr/>
          </p:nvSpPr>
          <p:spPr>
            <a:xfrm>
              <a:off x="1979712" y="1057506"/>
              <a:ext cx="1440000" cy="1440000"/>
            </a:xfrm>
            <a:prstGeom prst="donut">
              <a:avLst>
                <a:gd name="adj" fmla="val 13347"/>
              </a:avLst>
            </a:prstGeom>
            <a:pattFill prst="dkDnDiag">
              <a:fgClr>
                <a:schemeClr val="bg2"/>
              </a:fgClr>
              <a:bgClr>
                <a:schemeClr val="bg1"/>
              </a:bgClr>
            </a:patt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bg2">
                      <a:lumMod val="50000"/>
                    </a:schemeClr>
                  </a:solidFill>
                  <a:latin typeface="Gisha" pitchFamily="34" charset="-79"/>
                  <a:cs typeface="Gisha" pitchFamily="34" charset="-79"/>
                </a:rPr>
                <a:t>39</a:t>
              </a:r>
              <a:r>
                <a:rPr lang="fr-FR" b="1" dirty="0">
                  <a:solidFill>
                    <a:schemeClr val="bg2">
                      <a:lumMod val="50000"/>
                    </a:schemeClr>
                  </a:solidFill>
                  <a:latin typeface="Gisha" pitchFamily="34" charset="-79"/>
                  <a:cs typeface="Gisha" pitchFamily="34" charset="-79"/>
                </a:rPr>
                <a:t>%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914581" y="3471311"/>
            <a:ext cx="51090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… de ces décisions ont été discutées </a:t>
            </a:r>
          </a:p>
          <a:p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avec d’autres médecins, et 27% ont fait </a:t>
            </a:r>
          </a:p>
          <a:p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l’objet d’une concertation avec les soignants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2195736" y="980728"/>
            <a:ext cx="2448272" cy="2160240"/>
            <a:chOff x="6494509" y="3777051"/>
            <a:chExt cx="2627386" cy="2574228"/>
          </a:xfrm>
        </p:grpSpPr>
        <p:grpSp>
          <p:nvGrpSpPr>
            <p:cNvPr id="62" name="Groupe 61"/>
            <p:cNvGrpSpPr/>
            <p:nvPr/>
          </p:nvGrpSpPr>
          <p:grpSpPr>
            <a:xfrm>
              <a:off x="6494509" y="5704655"/>
              <a:ext cx="2325963" cy="646624"/>
              <a:chOff x="1453949" y="3717032"/>
              <a:chExt cx="2325963" cy="646624"/>
            </a:xfrm>
          </p:grpSpPr>
          <p:pic>
            <p:nvPicPr>
              <p:cNvPr id="80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1453949" y="3717032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1794110" y="3717032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2134271" y="3717032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2474432" y="3717032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2814593" y="3717032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3154754" y="3717032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3494917" y="3717032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Rectangle 62"/>
            <p:cNvSpPr/>
            <p:nvPr/>
          </p:nvSpPr>
          <p:spPr>
            <a:xfrm>
              <a:off x="8496174" y="3777051"/>
              <a:ext cx="625721" cy="396000"/>
            </a:xfrm>
            <a:prstGeom prst="wedgeRectCallout">
              <a:avLst/>
            </a:prstGeom>
            <a:solidFill>
              <a:srgbClr val="FF8021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2/3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6494509" y="4293096"/>
              <a:ext cx="2325963" cy="646624"/>
              <a:chOff x="6494509" y="4293096"/>
              <a:chExt cx="2325963" cy="646624"/>
            </a:xfrm>
          </p:grpSpPr>
          <p:pic>
            <p:nvPicPr>
              <p:cNvPr id="73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6494509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6834670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7174831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7514992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7855153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8195314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8535477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e 64"/>
            <p:cNvGrpSpPr/>
            <p:nvPr/>
          </p:nvGrpSpPr>
          <p:grpSpPr>
            <a:xfrm>
              <a:off x="6494509" y="4998875"/>
              <a:ext cx="2325963" cy="646624"/>
              <a:chOff x="6494509" y="4293096"/>
              <a:chExt cx="2325963" cy="646624"/>
            </a:xfrm>
          </p:grpSpPr>
          <p:pic>
            <p:nvPicPr>
              <p:cNvPr id="66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6494509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6834670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7174831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7514992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7855153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8195314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C:\Users\l.morin\AppData\Local\Microsoft\Windows\Temporary Internet Files\Content.IE5\Q98C0US2\MC900345385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FF8021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7"/>
              <a:stretch/>
            </p:blipFill>
            <p:spPr bwMode="auto">
              <a:xfrm>
                <a:off x="8535477" y="4293096"/>
                <a:ext cx="284995" cy="64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4" name="ZoneTexte 33"/>
          <p:cNvSpPr txBox="1"/>
          <p:nvPr/>
        </p:nvSpPr>
        <p:spPr>
          <a:xfrm>
            <a:off x="4716016" y="1375608"/>
            <a:ext cx="398851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des patients pour  lesquels une décision  de  limitation  ou  d’arrêt  des  traitements  a  été  prise </a:t>
            </a:r>
          </a:p>
          <a:p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n’étaient  pas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capacité  de participer à la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décision…</a:t>
            </a:r>
            <a:endParaRPr lang="fr-FR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Groupe 87"/>
          <p:cNvGrpSpPr/>
          <p:nvPr/>
        </p:nvGrpSpPr>
        <p:grpSpPr>
          <a:xfrm>
            <a:off x="2339832" y="3501008"/>
            <a:ext cx="1448920" cy="1440000"/>
            <a:chOff x="1970912" y="1057506"/>
            <a:chExt cx="1448920" cy="1440000"/>
          </a:xfrm>
        </p:grpSpPr>
        <p:sp>
          <p:nvSpPr>
            <p:cNvPr id="89" name="Bouée 88"/>
            <p:cNvSpPr>
              <a:spLocks noChangeAspect="1"/>
            </p:cNvSpPr>
            <p:nvPr/>
          </p:nvSpPr>
          <p:spPr>
            <a:xfrm>
              <a:off x="1997712" y="1075506"/>
              <a:ext cx="1404000" cy="1404000"/>
            </a:xfrm>
            <a:prstGeom prst="donut">
              <a:avLst>
                <a:gd name="adj" fmla="val 212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2">
                    <a:lumMod val="90000"/>
                  </a:schemeClr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970912" y="1057506"/>
              <a:ext cx="72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2276864" y="1354538"/>
              <a:ext cx="845936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Bouée 91"/>
            <p:cNvSpPr>
              <a:spLocks noChangeAspect="1"/>
            </p:cNvSpPr>
            <p:nvPr/>
          </p:nvSpPr>
          <p:spPr>
            <a:xfrm>
              <a:off x="1979712" y="1057506"/>
              <a:ext cx="1440000" cy="1440000"/>
            </a:xfrm>
            <a:prstGeom prst="donut">
              <a:avLst>
                <a:gd name="adj" fmla="val 13347"/>
              </a:avLst>
            </a:prstGeom>
            <a:pattFill prst="dkDnDiag">
              <a:fgClr>
                <a:schemeClr val="bg2"/>
              </a:fgClr>
              <a:bgClr>
                <a:schemeClr val="bg1"/>
              </a:bgClr>
            </a:patt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solidFill>
                    <a:schemeClr val="accent6"/>
                  </a:solidFill>
                  <a:latin typeface="Gisha" pitchFamily="34" charset="-79"/>
                  <a:cs typeface="Gisha" pitchFamily="34" charset="-79"/>
                </a:rPr>
                <a:t>20</a:t>
              </a:r>
              <a:r>
                <a:rPr lang="fr-FR" b="1" dirty="0" smtClean="0">
                  <a:solidFill>
                    <a:schemeClr val="accent6"/>
                  </a:solidFill>
                  <a:latin typeface="Gisha" pitchFamily="34" charset="-79"/>
                  <a:cs typeface="Gisha" pitchFamily="34" charset="-79"/>
                </a:rPr>
                <a:t>%</a:t>
              </a:r>
              <a:endParaRPr lang="fr-FR" sz="3200" b="1" dirty="0">
                <a:solidFill>
                  <a:schemeClr val="accent6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  <p:sp>
        <p:nvSpPr>
          <p:cNvPr id="2048" name="ZoneTexte 2047"/>
          <p:cNvSpPr txBox="1"/>
          <p:nvPr/>
        </p:nvSpPr>
        <p:spPr>
          <a:xfrm>
            <a:off x="3991604" y="3777343"/>
            <a:ext cx="48288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… des patients qui auraient pu </a:t>
            </a:r>
            <a:b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participer à la décision n’ont </a:t>
            </a:r>
            <a:b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pourtant pas été sollicités</a:t>
            </a:r>
            <a:endParaRPr lang="fr-FR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1" grpId="1"/>
      <p:bldP spid="27" grpId="0"/>
      <p:bldP spid="27" grpId="1"/>
      <p:bldP spid="34" grpId="0" animBg="1"/>
      <p:bldP spid="20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75008"/>
          </a:xfrm>
        </p:spPr>
        <p:txBody>
          <a:bodyPr/>
          <a:lstStyle/>
          <a:p>
            <a:r>
              <a:rPr lang="fr-FR" sz="3600" dirty="0" smtClean="0"/>
              <a:t>Un constat: Les patients </a:t>
            </a:r>
            <a:br>
              <a:rPr lang="fr-FR" sz="3600" dirty="0" smtClean="0"/>
            </a:br>
            <a:r>
              <a:rPr lang="fr-FR" sz="3600" dirty="0" smtClean="0"/>
              <a:t>ne connaissent pas leurs droits</a:t>
            </a:r>
            <a:endParaRPr lang="fr-FR" sz="3600" dirty="0"/>
          </a:p>
        </p:txBody>
      </p:sp>
      <p:grpSp>
        <p:nvGrpSpPr>
          <p:cNvPr id="8" name="Groupe 7"/>
          <p:cNvGrpSpPr/>
          <p:nvPr/>
        </p:nvGrpSpPr>
        <p:grpSpPr>
          <a:xfrm rot="16200000">
            <a:off x="-460002" y="2861494"/>
            <a:ext cx="3059999" cy="667301"/>
            <a:chOff x="683569" y="4153273"/>
            <a:chExt cx="3600399" cy="667301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683968" y="4153274"/>
              <a:ext cx="3600000" cy="0"/>
            </a:xfrm>
            <a:prstGeom prst="line">
              <a:avLst/>
            </a:prstGeom>
            <a:noFill/>
            <a:ln w="209550" cap="rnd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oval" w="sm" len="sm"/>
            </a:ln>
            <a:effectLst/>
          </p:spPr>
        </p:cxnSp>
        <p:cxnSp>
          <p:nvCxnSpPr>
            <p:cNvPr id="10" name="Connecteur droit 9"/>
            <p:cNvCxnSpPr/>
            <p:nvPr/>
          </p:nvCxnSpPr>
          <p:spPr>
            <a:xfrm>
              <a:off x="683569" y="4153273"/>
              <a:ext cx="2700000" cy="0"/>
            </a:xfrm>
            <a:prstGeom prst="line">
              <a:avLst/>
            </a:prstGeom>
            <a:noFill/>
            <a:ln w="95250" cap="sq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oval" w="sm" len="sm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 rot="5400000">
              <a:off x="3484520" y="4377964"/>
              <a:ext cx="504000" cy="381219"/>
            </a:xfrm>
            <a:prstGeom prst="wedgeRectCallout">
              <a:avLst>
                <a:gd name="adj1" fmla="val -24682"/>
                <a:gd name="adj2" fmla="val 74595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78%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979712" y="1844824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 français ne savent pas que l’acharnement thérapeutique est interdit par la loi…</a:t>
            </a:r>
          </a:p>
          <a:p>
            <a:endParaRPr lang="fr-FR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… et qu’ils peuvent demander l’arrêt de tout traitement</a:t>
            </a:r>
            <a:endParaRPr lang="fr-FR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68571" y="2096610"/>
            <a:ext cx="2196000" cy="2196486"/>
            <a:chOff x="1979712" y="1057506"/>
            <a:chExt cx="1440120" cy="1440000"/>
          </a:xfrm>
        </p:grpSpPr>
        <p:sp>
          <p:nvSpPr>
            <p:cNvPr id="14" name="Bouée 13"/>
            <p:cNvSpPr>
              <a:spLocks noChangeAspect="1"/>
            </p:cNvSpPr>
            <p:nvPr/>
          </p:nvSpPr>
          <p:spPr>
            <a:xfrm>
              <a:off x="1997712" y="1075506"/>
              <a:ext cx="1404000" cy="1404000"/>
            </a:xfrm>
            <a:prstGeom prst="donut">
              <a:avLst>
                <a:gd name="adj" fmla="val 212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2">
                    <a:lumMod val="90000"/>
                  </a:schemeClr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79712" y="1057506"/>
              <a:ext cx="72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2339832" y="1417506"/>
              <a:ext cx="72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Bouée 16"/>
            <p:cNvSpPr>
              <a:spLocks noChangeAspect="1"/>
            </p:cNvSpPr>
            <p:nvPr/>
          </p:nvSpPr>
          <p:spPr>
            <a:xfrm>
              <a:off x="1979712" y="1057506"/>
              <a:ext cx="1440000" cy="1440000"/>
            </a:xfrm>
            <a:prstGeom prst="donut">
              <a:avLst>
                <a:gd name="adj" fmla="val 13347"/>
              </a:avLst>
            </a:prstGeom>
            <a:pattFill prst="dkDnDiag">
              <a:fgClr>
                <a:schemeClr val="bg2"/>
              </a:fgClr>
              <a:bgClr>
                <a:schemeClr val="bg1"/>
              </a:bgClr>
            </a:patt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 smtClean="0">
                  <a:solidFill>
                    <a:schemeClr val="accent6"/>
                  </a:solidFill>
                  <a:latin typeface="Gisha" pitchFamily="34" charset="-79"/>
                  <a:cs typeface="Gisha" pitchFamily="34" charset="-79"/>
                </a:rPr>
                <a:t>25</a:t>
              </a:r>
              <a:r>
                <a:rPr lang="fr-FR" sz="2400" b="1" dirty="0" smtClean="0">
                  <a:solidFill>
                    <a:schemeClr val="accent6"/>
                  </a:solidFill>
                  <a:latin typeface="Gisha" pitchFamily="34" charset="-79"/>
                  <a:cs typeface="Gisha" pitchFamily="34" charset="-79"/>
                </a:rPr>
                <a:t>%</a:t>
              </a:r>
              <a:endParaRPr lang="fr-FR" sz="2400" b="1" dirty="0">
                <a:solidFill>
                  <a:schemeClr val="accent6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3131840" y="1968424"/>
            <a:ext cx="504056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Des patients </a:t>
            </a:r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fin de </a:t>
            </a:r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vie</a:t>
            </a:r>
          </a:p>
          <a:p>
            <a:pPr algn="ctr"/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ont désigné une</a:t>
            </a:r>
          </a:p>
          <a:p>
            <a:pPr algn="ctr"/>
            <a:r>
              <a:rPr lang="fr-FR" sz="28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 personne de confiance »</a:t>
            </a:r>
          </a:p>
          <a:p>
            <a:pPr algn="ctr"/>
            <a:endParaRPr lang="fr-FR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Ined</a:t>
            </a:r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2012)</a:t>
            </a:r>
            <a:endParaRPr lang="fr-FR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39552" y="2096610"/>
            <a:ext cx="2330253" cy="2196486"/>
            <a:chOff x="1979712" y="1057506"/>
            <a:chExt cx="1528162" cy="1440000"/>
          </a:xfrm>
        </p:grpSpPr>
        <p:sp>
          <p:nvSpPr>
            <p:cNvPr id="20" name="Bouée 19"/>
            <p:cNvSpPr>
              <a:spLocks noChangeAspect="1"/>
            </p:cNvSpPr>
            <p:nvPr/>
          </p:nvSpPr>
          <p:spPr>
            <a:xfrm>
              <a:off x="1997712" y="1075506"/>
              <a:ext cx="1404000" cy="1404000"/>
            </a:xfrm>
            <a:prstGeom prst="donut">
              <a:avLst>
                <a:gd name="adj" fmla="val 212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2">
                    <a:lumMod val="90000"/>
                  </a:schemeClr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79712" y="1057506"/>
              <a:ext cx="72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 rot="3015278">
              <a:off x="2440030" y="1365434"/>
              <a:ext cx="920712" cy="1214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Bouée 22"/>
            <p:cNvSpPr>
              <a:spLocks noChangeAspect="1"/>
            </p:cNvSpPr>
            <p:nvPr/>
          </p:nvSpPr>
          <p:spPr>
            <a:xfrm>
              <a:off x="1979712" y="1057506"/>
              <a:ext cx="1440000" cy="1440000"/>
            </a:xfrm>
            <a:prstGeom prst="donut">
              <a:avLst>
                <a:gd name="adj" fmla="val 13347"/>
              </a:avLst>
            </a:prstGeom>
            <a:pattFill prst="dkDnDiag">
              <a:fgClr>
                <a:schemeClr val="bg2"/>
              </a:fgClr>
              <a:bgClr>
                <a:schemeClr val="bg1"/>
              </a:bgClr>
            </a:patt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 smtClean="0">
                  <a:solidFill>
                    <a:schemeClr val="accent6"/>
                  </a:solidFill>
                  <a:latin typeface="Gisha" pitchFamily="34" charset="-79"/>
                  <a:cs typeface="Gisha" pitchFamily="34" charset="-79"/>
                </a:rPr>
                <a:t>2,5</a:t>
              </a:r>
              <a:r>
                <a:rPr lang="fr-FR" sz="2400" b="1" dirty="0" smtClean="0">
                  <a:solidFill>
                    <a:schemeClr val="accent6"/>
                  </a:solidFill>
                  <a:latin typeface="Gisha" pitchFamily="34" charset="-79"/>
                  <a:cs typeface="Gisha" pitchFamily="34" charset="-79"/>
                </a:rPr>
                <a:t>%</a:t>
              </a:r>
              <a:endParaRPr lang="fr-FR" sz="2400" b="1" dirty="0">
                <a:solidFill>
                  <a:schemeClr val="accent6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3131840" y="1916832"/>
            <a:ext cx="504056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Des patients </a:t>
            </a:r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fin de </a:t>
            </a:r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vie</a:t>
            </a:r>
          </a:p>
          <a:p>
            <a:pPr algn="ctr"/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ont rédigé des</a:t>
            </a:r>
          </a:p>
          <a:p>
            <a:pPr algn="ctr"/>
            <a:r>
              <a:rPr lang="fr-FR" sz="28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 Directives anticipées »</a:t>
            </a:r>
          </a:p>
          <a:p>
            <a:pPr algn="ctr"/>
            <a:endParaRPr lang="fr-FR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Ined</a:t>
            </a:r>
            <a:r>
              <a:rPr lang="fr-F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2012)</a:t>
            </a:r>
            <a:endParaRPr lang="fr-FR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8208912" cy="548640"/>
          </a:xfrm>
        </p:spPr>
        <p:txBody>
          <a:bodyPr/>
          <a:lstStyle/>
          <a:p>
            <a:r>
              <a:rPr lang="fr-FR" sz="3600" dirty="0" smtClean="0"/>
              <a:t>Améliorer le respect des droits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3384376"/>
          </a:xfrm>
        </p:spPr>
        <p:txBody>
          <a:bodyPr>
            <a:noAutofit/>
          </a:bodyPr>
          <a:lstStyle/>
          <a:p>
            <a:endParaRPr lang="fr-FR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Char char="Ø"/>
            </a:pPr>
            <a:r>
              <a:rPr lang="fr-FR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formation des professionnels</a:t>
            </a:r>
            <a:r>
              <a:rPr lang="fr-FR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en particulier dans les services qui sont rarement confrontés à des situations de fin de vie. </a:t>
            </a:r>
          </a:p>
          <a:p>
            <a:pPr>
              <a:buFont typeface="Wingdings"/>
              <a:buChar char="Ø"/>
            </a:pPr>
            <a:endParaRPr lang="fr-FR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Char char="Ø"/>
            </a:pPr>
            <a:r>
              <a:rPr lang="fr-FR" sz="2000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L’information des patients </a:t>
            </a:r>
            <a:r>
              <a:rPr lang="fr-FR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et de leurs proches: les usagers doivent être en capacité d’exiger le respect de leurs droits</a:t>
            </a:r>
          </a:p>
          <a:p>
            <a:pPr>
              <a:buFont typeface="Wingdings"/>
              <a:buChar char="Ø"/>
            </a:pPr>
            <a:endParaRPr lang="fr-FR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Char char="Ø"/>
            </a:pPr>
            <a:r>
              <a:rPr lang="fr-FR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Exiger la </a:t>
            </a:r>
            <a:r>
              <a:rPr lang="fr-FR" sz="2000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traçabilité des décisions</a:t>
            </a:r>
            <a:r>
              <a:rPr lang="fr-FR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 « </a:t>
            </a:r>
            <a:r>
              <a:rPr lang="fr-FR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on ne devrait jamais faire ce que l’on n’est pas capable d’écrire noir sur blanc…</a:t>
            </a:r>
            <a:r>
              <a:rPr lang="fr-FR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 »</a:t>
            </a:r>
            <a:endParaRPr lang="fr-FR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0" y="1820480"/>
            <a:ext cx="2739316" cy="387182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98" y="1820480"/>
            <a:ext cx="2885690" cy="3847587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20480"/>
            <a:ext cx="2768638" cy="391277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251520" y="1124744"/>
            <a:ext cx="276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Handicap</a:t>
            </a:r>
            <a:endParaRPr lang="fr-FR" sz="3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87681" y="1124744"/>
            <a:ext cx="273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Domicile</a:t>
            </a:r>
            <a:endParaRPr lang="fr-FR" sz="3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51834" y="1124744"/>
            <a:ext cx="291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EHPAD</a:t>
            </a:r>
            <a:endParaRPr lang="fr-FR" sz="3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union_10_avril">
  <a:themeElements>
    <a:clrScheme name="Personnalisé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C00000"/>
      </a:accent2>
      <a:accent3>
        <a:srgbClr val="002060"/>
      </a:accent3>
      <a:accent4>
        <a:srgbClr val="CC0000"/>
      </a:accent4>
      <a:accent5>
        <a:srgbClr val="C2AD8D"/>
      </a:accent5>
      <a:accent6>
        <a:srgbClr val="3B526F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Réunion_10_avril</Template>
  <TotalTime>254</TotalTime>
  <Words>309</Words>
  <Application>Microsoft Office PowerPoint</Application>
  <PresentationFormat>Affichage à l'écran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Réunion_10_avril</vt:lpstr>
      <vt:lpstr>La FIN DE VIE:  QUELS ENJEUX ?</vt:lpstr>
      <vt:lpstr>L’OFFRE DE soins palliatifs en 2013</vt:lpstr>
      <vt:lpstr>Le DEBAT PUBLIC SUR LA FIN DE VIE</vt:lpstr>
      <vt:lpstr>L’APPLICATION DE LA LOI LEONETTI</vt:lpstr>
      <vt:lpstr>Un constat: Les patients  ne connaissent pas leurs droits</vt:lpstr>
      <vt:lpstr>Améliorer le respect des droits 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COMITE DE PILOTAGE</dc:title>
  <dc:creator>MORIN Lucas</dc:creator>
  <cp:lastModifiedBy>Anne Crouzet</cp:lastModifiedBy>
  <cp:revision>25</cp:revision>
  <dcterms:created xsi:type="dcterms:W3CDTF">2013-06-17T06:14:09Z</dcterms:created>
  <dcterms:modified xsi:type="dcterms:W3CDTF">2013-12-31T15:17:35Z</dcterms:modified>
</cp:coreProperties>
</file>